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86" r:id="rId6"/>
    <p:sldId id="275" r:id="rId7"/>
    <p:sldId id="276" r:id="rId8"/>
    <p:sldId id="258" r:id="rId9"/>
    <p:sldId id="269" r:id="rId10"/>
    <p:sldId id="270" r:id="rId11"/>
    <p:sldId id="271" r:id="rId12"/>
    <p:sldId id="279" r:id="rId13"/>
    <p:sldId id="280" r:id="rId14"/>
    <p:sldId id="272" r:id="rId15"/>
    <p:sldId id="283" r:id="rId16"/>
    <p:sldId id="282" r:id="rId17"/>
    <p:sldId id="267" r:id="rId18"/>
    <p:sldId id="278" r:id="rId19"/>
    <p:sldId id="284" r:id="rId20"/>
    <p:sldId id="285" r:id="rId21"/>
    <p:sldId id="273" r:id="rId22"/>
    <p:sldId id="287" r:id="rId23"/>
    <p:sldId id="274" r:id="rId24"/>
    <p:sldId id="288" r:id="rId25"/>
    <p:sldId id="277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>
        <p:scale>
          <a:sx n="62" d="100"/>
          <a:sy n="62" d="100"/>
        </p:scale>
        <p:origin x="-91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050732037401574"/>
                  <c:y val="6.908451838800945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4707246555118104E-2"/>
                  <c:y val="-0.2173768936160867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128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499169537401575"/>
                  <c:y val="3.9605681618744983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400" b="1" i="0" u="none" strike="noStrike" kern="1200" baseline="0" dirty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Призеры</c:v>
                </c:pt>
                <c:pt idx="1">
                  <c:v>Победители</c:v>
                </c:pt>
                <c:pt idx="2">
                  <c:v>Участники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</c:v>
                </c:pt>
                <c:pt idx="1">
                  <c:v>128</c:v>
                </c:pt>
                <c:pt idx="2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0.74856757108288785"/>
          <c:y val="0.28883943450240052"/>
          <c:w val="0.24282904880487535"/>
          <c:h val="0.31019598424228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-6.865361843264027E-2"/>
                  <c:y val="8.0884765528336455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 algn="ctr" rtl="0">
                    <a:defRPr lang="ru-RU" sz="24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660846175176563"/>
                  <c:y val="-0.1650989193083133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Призеры</c:v>
                </c:pt>
                <c:pt idx="1">
                  <c:v>Победители</c:v>
                </c:pt>
                <c:pt idx="2">
                  <c:v>Участники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13</c:v>
                </c:pt>
                <c:pt idx="2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0.74856757108288785"/>
          <c:y val="0.28883943450240052"/>
          <c:w val="0.24282904880487535"/>
          <c:h val="0.31019598424228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24.08.2018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24.08.2018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2025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2025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2025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29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29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1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1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079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04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156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156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156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24.08.2018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24.08.2018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24.08.2018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24.08.2018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24.08.2018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24.08.2018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24.08.2018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24.08.2018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24.08.2018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24.08.2018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1052736"/>
            <a:ext cx="9577064" cy="2736304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Работа с одаренными детьми как приоритетное направление работы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МОАУ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ДСОШ 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188640"/>
            <a:ext cx="5976664" cy="1082674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Всероссийский конкурс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Человек и природа»</a:t>
            </a: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930441"/>
              </p:ext>
            </p:extLst>
          </p:nvPr>
        </p:nvGraphicFramePr>
        <p:xfrm>
          <a:off x="0" y="1340761"/>
          <a:ext cx="9552384" cy="5517240"/>
        </p:xfrm>
        <a:graphic>
          <a:graphicData uri="http://schemas.openxmlformats.org/drawingml/2006/table">
            <a:tbl>
              <a:tblPr firstRow="1" firstCol="1" bandRow="1"/>
              <a:tblGrid>
                <a:gridCol w="1217698"/>
                <a:gridCol w="2824625"/>
                <a:gridCol w="1254370"/>
                <a:gridCol w="1363555"/>
                <a:gridCol w="1446068"/>
                <a:gridCol w="1446068"/>
              </a:tblGrid>
              <a:tr h="33617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Учитель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Количество учеников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3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Понизник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И.А.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Иванова С.И.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3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Скворцова Е.В.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Кужахметова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В.В.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3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Шипиленко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Н.А.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Крохина Е.В.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3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7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Тарасова Л.А.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8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Бигалиева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А. У.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3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9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Спургяш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Н.В.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Чеботарева О.П.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3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11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Мигунова Н.А.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6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12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Зинина Л.В.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361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Итого по классам: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36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29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25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617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Итого по школе: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90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16632"/>
            <a:ext cx="5112568" cy="114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322" y="1969223"/>
            <a:ext cx="2649678" cy="491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9829800" cy="755104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Всероссийский конкурс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Золотое руно»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67405"/>
              </p:ext>
            </p:extLst>
          </p:nvPr>
        </p:nvGraphicFramePr>
        <p:xfrm>
          <a:off x="1559496" y="1124744"/>
          <a:ext cx="8568950" cy="3960440"/>
        </p:xfrm>
        <a:graphic>
          <a:graphicData uri="http://schemas.openxmlformats.org/drawingml/2006/table">
            <a:tbl>
              <a:tblPr firstRow="1" firstCol="1" bandRow="1"/>
              <a:tblGrid>
                <a:gridCol w="1615847"/>
                <a:gridCol w="3587655"/>
                <a:gridCol w="1682724"/>
                <a:gridCol w="1682724"/>
              </a:tblGrid>
              <a:tr h="39604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Учитель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</a:rPr>
                        <a:t>Количество учеников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 класс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 класс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Тарасова Л.А.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Бигалиева</a:t>
                      </a:r>
                      <a:r>
                        <a:rPr lang="ru-RU" sz="1800" dirty="0">
                          <a:effectLst/>
                        </a:rPr>
                        <a:t> А. У.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Спургяш</a:t>
                      </a:r>
                      <a:r>
                        <a:rPr lang="ru-RU" sz="1800" dirty="0">
                          <a:effectLst/>
                        </a:rPr>
                        <a:t> Н.В.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Чеботарева О.П.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Зинина Л.В.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Мигунова Н.А.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960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Итого по классам: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960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Итого по школе: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32656"/>
            <a:ext cx="7620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7343"/>
            <a:ext cx="9829800" cy="650626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Игровой конкурс по литературе «Пегас»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079891"/>
              </p:ext>
            </p:extLst>
          </p:nvPr>
        </p:nvGraphicFramePr>
        <p:xfrm>
          <a:off x="407369" y="1556796"/>
          <a:ext cx="10225136" cy="5184572"/>
        </p:xfrm>
        <a:graphic>
          <a:graphicData uri="http://schemas.openxmlformats.org/drawingml/2006/table">
            <a:tbl>
              <a:tblPr firstRow="1" firstCol="1" bandRow="1"/>
              <a:tblGrid>
                <a:gridCol w="1928154"/>
                <a:gridCol w="4281068"/>
                <a:gridCol w="2007957"/>
                <a:gridCol w="2007957"/>
              </a:tblGrid>
              <a:tr h="53151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Учитель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Количество учеников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31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Тарасова Л.А.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1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Бигалиева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А. У.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31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Спургяш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Н.В.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1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Чеботарева О.П.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31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Зинина Л.В.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1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Мигунова Н.А.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315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Итого по классам: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151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Итого по школе: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7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Международная игра – конкурс 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Гелиантус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 – естествознание для всех»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865086"/>
              </p:ext>
            </p:extLst>
          </p:nvPr>
        </p:nvGraphicFramePr>
        <p:xfrm>
          <a:off x="119336" y="1556791"/>
          <a:ext cx="9145016" cy="5184576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2880320"/>
                <a:gridCol w="1224136"/>
                <a:gridCol w="1368152"/>
                <a:gridCol w="1296144"/>
                <a:gridCol w="1440160"/>
              </a:tblGrid>
              <a:tr h="32403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№ п/п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Учитель 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Количество учеников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Понизник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И.А.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18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Иванова С.И.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Скворцова Е.В.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Кужахметова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В.В.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Шипиленко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Н.А.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Крохина Е.В.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18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7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Тарасова Л.А.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8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 Бигалиева А. У.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9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Спургяш Н.В.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Чеботарева О.П.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11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Мигунова Н.А.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12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Зинина Л.В.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403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Итого по классам: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34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38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403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Итого по школе: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108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9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5013176"/>
            <a:ext cx="6552728" cy="17814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9456" y="105273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Всероссийский конкурс сочинений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1666" y="1928297"/>
            <a:ext cx="52565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Диплом второй степени:</a:t>
            </a:r>
          </a:p>
          <a:p>
            <a:pPr>
              <a:lnSpc>
                <a:spcPct val="70000"/>
              </a:lnSpc>
              <a:spcBef>
                <a:spcPts val="1200"/>
              </a:spcBef>
            </a:pPr>
            <a:r>
              <a:rPr lang="ru-RU" sz="2000" dirty="0" smtClean="0"/>
              <a:t>Брагина Алеся (учитель </a:t>
            </a:r>
            <a:r>
              <a:rPr lang="ru-RU" sz="2000" dirty="0"/>
              <a:t>Климова Е.В</a:t>
            </a:r>
            <a:r>
              <a:rPr lang="ru-RU" sz="2000" dirty="0" smtClean="0"/>
              <a:t>.)</a:t>
            </a:r>
          </a:p>
          <a:p>
            <a:pPr>
              <a:lnSpc>
                <a:spcPct val="70000"/>
              </a:lnSpc>
              <a:spcBef>
                <a:spcPts val="1200"/>
              </a:spcBef>
            </a:pPr>
            <a:r>
              <a:rPr lang="ru-RU" sz="2000" dirty="0"/>
              <a:t>Абрамова Влада (учитель </a:t>
            </a:r>
            <a:r>
              <a:rPr lang="ru-RU" sz="2000" dirty="0" err="1" smtClean="0"/>
              <a:t>Таранова</a:t>
            </a:r>
            <a:r>
              <a:rPr lang="ru-RU" sz="2000" dirty="0" smtClean="0"/>
              <a:t> О.В.)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1666" y="3212976"/>
            <a:ext cx="5112568" cy="228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онкурс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сочинений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Я б в рабочие пошел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..»</a:t>
            </a:r>
          </a:p>
          <a:p>
            <a:pPr>
              <a:lnSpc>
                <a:spcPct val="70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 место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70000"/>
              </a:lnSpc>
              <a:spcBef>
                <a:spcPts val="1200"/>
              </a:spcBef>
            </a:pPr>
            <a:r>
              <a:rPr lang="ru-RU" sz="2000" dirty="0"/>
              <a:t>Тарасова </a:t>
            </a:r>
            <a:r>
              <a:rPr lang="ru-RU" sz="2000" dirty="0" smtClean="0"/>
              <a:t>Регина (</a:t>
            </a:r>
            <a:r>
              <a:rPr lang="ru-RU" sz="2000" dirty="0"/>
              <a:t>учитель Климова Е.В.)</a:t>
            </a:r>
          </a:p>
          <a:p>
            <a:pPr>
              <a:lnSpc>
                <a:spcPct val="70000"/>
              </a:lnSpc>
              <a:spcBef>
                <a:spcPts val="1200"/>
              </a:spcBef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8250" y="1143467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егиональный конкурс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Письмо президенту»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30157" y="3008566"/>
            <a:ext cx="29725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место</a:t>
            </a:r>
          </a:p>
          <a:p>
            <a:r>
              <a:rPr lang="ru-RU" sz="2000" dirty="0"/>
              <a:t>Абрамова </a:t>
            </a:r>
            <a:r>
              <a:rPr lang="ru-RU" sz="2000" dirty="0" smtClean="0"/>
              <a:t>Влада.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риняла </a:t>
            </a:r>
            <a:r>
              <a:rPr lang="ru-RU" sz="2000" dirty="0"/>
              <a:t>участие в очном туре </a:t>
            </a:r>
            <a:r>
              <a:rPr lang="ru-RU" sz="2000" dirty="0" smtClean="0"/>
              <a:t> </a:t>
            </a:r>
            <a:r>
              <a:rPr lang="ru-RU" sz="2000" dirty="0"/>
              <a:t>конкурса в г. Санкт-Петербург (апрель 2018).</a:t>
            </a:r>
          </a:p>
          <a:p>
            <a:r>
              <a:rPr lang="ru-RU" sz="2000" dirty="0" smtClean="0"/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103482" y="332656"/>
            <a:ext cx="3096344" cy="1767730"/>
          </a:xfrm>
        </p:spPr>
        <p:txBody>
          <a:bodyPr rtlCol="0"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Рыжкова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Елена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Николаевна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1824" y="476672"/>
            <a:ext cx="453650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онкурс «Безопасность на дороге – мой стиль жизни» </a:t>
            </a:r>
          </a:p>
          <a:p>
            <a:endParaRPr lang="ru-RU" sz="19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Муниципальный этап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 место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 место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Региональный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этап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 место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840" y="3573016"/>
            <a:ext cx="43924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«Конкурс скворечников»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Муниципальный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этап 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место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3 место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Региональный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этап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 место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3 место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PEON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68" y="2276872"/>
            <a:ext cx="2854831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341156" y="4546633"/>
            <a:ext cx="37746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онкурс </a:t>
            </a:r>
          </a:p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Неопалимая купина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»</a:t>
            </a:r>
          </a:p>
          <a:p>
            <a:pPr lvl="0" algn="ctr"/>
            <a:r>
              <a:rPr lang="ru-RU" sz="2000" dirty="0">
                <a:solidFill>
                  <a:srgbClr val="318DCB">
                    <a:lumMod val="50000"/>
                  </a:srgbClr>
                </a:solidFill>
                <a:latin typeface="Arial Black" pitchFamily="34" charset="0"/>
              </a:rPr>
              <a:t>Муниципальный этап </a:t>
            </a:r>
          </a:p>
          <a:p>
            <a:pPr lvl="0" algn="ctr"/>
            <a:r>
              <a:rPr lang="ru-RU" sz="2000" dirty="0" smtClean="0">
                <a:solidFill>
                  <a:srgbClr val="318DCB">
                    <a:lumMod val="75000"/>
                  </a:srgbClr>
                </a:solidFill>
                <a:latin typeface="Arial Black" pitchFamily="34" charset="0"/>
              </a:rPr>
              <a:t>1 место 2 место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Региональный этап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место</a:t>
            </a:r>
          </a:p>
          <a:p>
            <a:pPr lvl="0" algn="ctr"/>
            <a:endParaRPr lang="ru-RU" sz="2000" dirty="0">
              <a:solidFill>
                <a:srgbClr val="318DCB">
                  <a:lumMod val="75000"/>
                </a:srgbClr>
              </a:solidFill>
              <a:latin typeface="Arial Black" pitchFamily="34" charset="0"/>
            </a:endParaRPr>
          </a:p>
          <a:p>
            <a:pPr algn="ctr"/>
            <a:endParaRPr lang="ru-RU" sz="2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404" y="2446058"/>
            <a:ext cx="338437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онкурс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«Кормушек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»</a:t>
            </a:r>
          </a:p>
          <a:p>
            <a:pPr algn="ctr"/>
            <a:endParaRPr lang="ru-RU" sz="105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Муниципальный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этап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место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Региональный этап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 место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6" b="215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40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1824" y="4226897"/>
            <a:ext cx="43924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Муниципальный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этап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 место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место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3792" y="1052736"/>
            <a:ext cx="49685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318DCB">
                    <a:lumMod val="50000"/>
                  </a:srgbClr>
                </a:solidFill>
                <a:latin typeface="Arial Black" pitchFamily="34" charset="0"/>
              </a:rPr>
              <a:t>Муниципальный </a:t>
            </a:r>
            <a:r>
              <a:rPr lang="ru-RU" sz="2000" dirty="0">
                <a:solidFill>
                  <a:srgbClr val="318DCB">
                    <a:lumMod val="50000"/>
                  </a:srgbClr>
                </a:solidFill>
                <a:latin typeface="Arial Black" pitchFamily="34" charset="0"/>
              </a:rPr>
              <a:t>этап </a:t>
            </a:r>
          </a:p>
          <a:p>
            <a:pPr lvl="0" algn="ctr"/>
            <a:r>
              <a:rPr lang="ru-RU" sz="2000" dirty="0" smtClean="0">
                <a:solidFill>
                  <a:srgbClr val="318DCB">
                    <a:lumMod val="75000"/>
                  </a:srgbClr>
                </a:solidFill>
                <a:latin typeface="Arial Black" pitchFamily="34" charset="0"/>
              </a:rPr>
              <a:t>1 место </a:t>
            </a:r>
          </a:p>
          <a:p>
            <a:pPr lvl="0" algn="ctr"/>
            <a:r>
              <a:rPr lang="ru-RU" sz="2000" dirty="0">
                <a:solidFill>
                  <a:srgbClr val="318DCB">
                    <a:lumMod val="75000"/>
                  </a:srgbClr>
                </a:solidFill>
                <a:latin typeface="Arial Black" pitchFamily="34" charset="0"/>
              </a:rPr>
              <a:t>3</a:t>
            </a:r>
            <a:r>
              <a:rPr lang="ru-RU" sz="2000" dirty="0" smtClean="0">
                <a:solidFill>
                  <a:srgbClr val="318DCB">
                    <a:lumMod val="75000"/>
                  </a:srgbClr>
                </a:solidFill>
                <a:latin typeface="Arial Black" pitchFamily="34" charset="0"/>
              </a:rPr>
              <a:t> место</a:t>
            </a:r>
          </a:p>
          <a:p>
            <a:pPr lvl="0" algn="ctr"/>
            <a:endParaRPr lang="ru-RU" sz="2000" dirty="0">
              <a:solidFill>
                <a:srgbClr val="318DCB">
                  <a:lumMod val="75000"/>
                </a:srgbClr>
              </a:solidFill>
              <a:latin typeface="Arial Black" pitchFamily="34" charset="0"/>
            </a:endParaRPr>
          </a:p>
          <a:p>
            <a:pPr algn="ctr"/>
            <a:endParaRPr lang="ru-RU" sz="2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62068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Тихонова Ирина Сергеевна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404" y="4797152"/>
            <a:ext cx="3204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Андреенко Ольга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Владимировна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404" y="2564904"/>
            <a:ext cx="32043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Конкурс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«Неопалимая купина»</a:t>
            </a:r>
          </a:p>
          <a:p>
            <a:endParaRPr lang="ru-RU" dirty="0"/>
          </a:p>
        </p:txBody>
      </p:sp>
      <p:pic>
        <p:nvPicPr>
          <p:cNvPr id="10246" name="Picture 6" descr="http://900igr.net/up/datai/229526/0015-008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942097"/>
            <a:ext cx="3617606" cy="49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6973" y="1143467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Муниципальный конкурс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2400" dirty="0" smtClean="0"/>
              <a:t> </a:t>
            </a:r>
            <a:r>
              <a:rPr lang="ru-RU" sz="2000" dirty="0"/>
              <a:t>«Моя первая </a:t>
            </a:r>
            <a:r>
              <a:rPr lang="ru-RU" sz="2000" dirty="0" smtClean="0"/>
              <a:t>работа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2000" dirty="0" smtClean="0"/>
              <a:t> </a:t>
            </a:r>
            <a:r>
              <a:rPr lang="ru-RU" sz="2000" dirty="0"/>
              <a:t>«Звонкие голоса»»- </a:t>
            </a:r>
            <a:r>
              <a:rPr lang="ru-RU" sz="2000" dirty="0" smtClean="0"/>
              <a:t>2 место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Муниципальный конкурс</a:t>
            </a:r>
            <a:r>
              <a:rPr lang="ru-RU" sz="2400" dirty="0" smtClean="0"/>
              <a:t> 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2000" dirty="0" smtClean="0"/>
              <a:t>«</a:t>
            </a:r>
            <a:r>
              <a:rPr lang="ru-RU" sz="2000" dirty="0"/>
              <a:t>Битва хоров»- 2 </a:t>
            </a:r>
            <a:r>
              <a:rPr lang="ru-RU" sz="2000" dirty="0" smtClean="0"/>
              <a:t>место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Дистанционный конкурс 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2000" dirty="0" smtClean="0"/>
              <a:t>«</a:t>
            </a:r>
            <a:r>
              <a:rPr lang="ru-RU" sz="2000" dirty="0"/>
              <a:t>Поют дети России» - 2 место </a:t>
            </a:r>
            <a:endParaRPr lang="ru-RU" sz="2000" dirty="0" smtClean="0"/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2000" dirty="0" smtClean="0"/>
              <a:t>г</a:t>
            </a:r>
            <a:r>
              <a:rPr lang="ru-RU" sz="2000" dirty="0"/>
              <a:t>. </a:t>
            </a:r>
            <a:r>
              <a:rPr lang="ru-RU" sz="2000" dirty="0" smtClean="0"/>
              <a:t>Оренбург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Фестиваль вокального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творчества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/>
              <a:t>«Поют дети Оренбуржья» -участие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4370" y="1143467"/>
            <a:ext cx="3456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Удодова </a:t>
            </a:r>
          </a:p>
          <a:p>
            <a:pPr algn="ctr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Татьяна Владимировна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PEON\Desktop\imag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127515"/>
            <a:ext cx="1688442" cy="17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s://ds04.infourok.ru/uploads/ex/0234/000de4e3-7b0a33fe/hello_html_m78460cf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2" y="4291087"/>
            <a:ext cx="11556268" cy="25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432" y="332656"/>
            <a:ext cx="9577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Всероссийская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предметная олимпиада школьников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(школьный этап)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48910089"/>
              </p:ext>
            </p:extLst>
          </p:nvPr>
        </p:nvGraphicFramePr>
        <p:xfrm>
          <a:off x="1703512" y="1779206"/>
          <a:ext cx="8856984" cy="490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432" y="332656"/>
            <a:ext cx="9577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Всероссийская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предметная олимпиада школьников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(муниципальный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этап)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04193770"/>
              </p:ext>
            </p:extLst>
          </p:nvPr>
        </p:nvGraphicFramePr>
        <p:xfrm>
          <a:off x="1703512" y="1779206"/>
          <a:ext cx="8856984" cy="490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20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476672"/>
            <a:ext cx="11809312" cy="3995464"/>
          </a:xfrm>
        </p:spPr>
        <p:txBody>
          <a:bodyPr rtlCol="0">
            <a:noAutofit/>
          </a:bodyPr>
          <a:lstStyle/>
          <a:p>
            <a:pPr algn="r"/>
            <a:r>
              <a:rPr lang="ru-RU" sz="3700" b="1" i="1" dirty="0">
                <a:solidFill>
                  <a:srgbClr val="002060"/>
                </a:solidFill>
              </a:rPr>
              <a:t>«В душе каждого ребенка </a:t>
            </a:r>
            <a:r>
              <a:rPr lang="ru-RU" sz="3700" b="1" i="1" dirty="0" smtClean="0">
                <a:solidFill>
                  <a:srgbClr val="002060"/>
                </a:solidFill>
              </a:rPr>
              <a:t>есть </a:t>
            </a:r>
            <a:r>
              <a:rPr lang="ru-RU" sz="3700" b="1" i="1" dirty="0">
                <a:solidFill>
                  <a:srgbClr val="002060"/>
                </a:solidFill>
              </a:rPr>
              <a:t>невидимые струны.</a:t>
            </a:r>
            <a:r>
              <a:rPr lang="ru-RU" sz="3700" b="1" dirty="0">
                <a:solidFill>
                  <a:srgbClr val="002060"/>
                </a:solidFill>
              </a:rPr>
              <a:t/>
            </a:r>
            <a:br>
              <a:rPr lang="ru-RU" sz="3700" b="1" dirty="0">
                <a:solidFill>
                  <a:srgbClr val="002060"/>
                </a:solidFill>
              </a:rPr>
            </a:br>
            <a:r>
              <a:rPr lang="ru-RU" sz="3700" b="1" i="1" dirty="0">
                <a:solidFill>
                  <a:srgbClr val="002060"/>
                </a:solidFill>
              </a:rPr>
              <a:t>Если их тронуть умелой рукой, </a:t>
            </a:r>
            <a:r>
              <a:rPr lang="ru-RU" sz="3700" b="1" i="1" dirty="0" smtClean="0">
                <a:solidFill>
                  <a:srgbClr val="002060"/>
                </a:solidFill>
              </a:rPr>
              <a:t>они </a:t>
            </a:r>
            <a:r>
              <a:rPr lang="ru-RU" sz="3700" b="1" i="1" dirty="0">
                <a:solidFill>
                  <a:srgbClr val="002060"/>
                </a:solidFill>
              </a:rPr>
              <a:t>красиво зазвучат</a:t>
            </a:r>
            <a:r>
              <a:rPr lang="ru-RU" sz="3700" b="1" i="1" dirty="0" smtClean="0">
                <a:solidFill>
                  <a:srgbClr val="002060"/>
                </a:solidFill>
              </a:rPr>
              <a:t>».</a:t>
            </a:r>
            <a:r>
              <a:rPr lang="ru-RU" sz="3700" b="1" i="1" dirty="0">
                <a:solidFill>
                  <a:srgbClr val="002060"/>
                </a:solidFill>
              </a:rPr>
              <a:t/>
            </a:r>
            <a:br>
              <a:rPr lang="ru-RU" sz="3700" b="1" i="1" dirty="0">
                <a:solidFill>
                  <a:srgbClr val="002060"/>
                </a:solidFill>
              </a:rPr>
            </a:br>
            <a:r>
              <a:rPr lang="ru-RU" sz="3700" b="1" i="1" dirty="0">
                <a:solidFill>
                  <a:srgbClr val="002060"/>
                </a:solidFill>
              </a:rPr>
              <a:t> </a:t>
            </a:r>
            <a:r>
              <a:rPr lang="ru-RU" sz="3700" b="1" dirty="0">
                <a:solidFill>
                  <a:srgbClr val="002060"/>
                </a:solidFill>
              </a:rPr>
              <a:t/>
            </a:r>
            <a:br>
              <a:rPr lang="ru-RU" sz="3700" b="1" dirty="0">
                <a:solidFill>
                  <a:srgbClr val="002060"/>
                </a:solidFill>
              </a:rPr>
            </a:br>
            <a:r>
              <a:rPr lang="ru-RU" sz="3700" b="1" i="1" dirty="0">
                <a:solidFill>
                  <a:srgbClr val="002060"/>
                </a:solidFill>
              </a:rPr>
              <a:t>В.А. Сухомлинский</a:t>
            </a:r>
            <a:r>
              <a:rPr lang="ru-RU" sz="3700" b="1" dirty="0">
                <a:solidFill>
                  <a:srgbClr val="002060"/>
                </a:solidFill>
              </a:rPr>
              <a:t/>
            </a:r>
            <a:br>
              <a:rPr lang="ru-RU" sz="3700" b="1" dirty="0">
                <a:solidFill>
                  <a:srgbClr val="002060"/>
                </a:solidFill>
              </a:rPr>
            </a:br>
            <a:endParaRPr lang="ru-RU" sz="37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005064"/>
            <a:ext cx="115212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54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9829800" cy="1331168"/>
          </a:xfrm>
        </p:spPr>
        <p:txBody>
          <a:bodyPr rtlCol="0"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Призеры и победители регионального, всероссийского этапа олимпиады за несколько лет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882982"/>
              </p:ext>
            </p:extLst>
          </p:nvPr>
        </p:nvGraphicFramePr>
        <p:xfrm>
          <a:off x="119336" y="116632"/>
          <a:ext cx="12072665" cy="6617131"/>
        </p:xfrm>
        <a:graphic>
          <a:graphicData uri="http://schemas.openxmlformats.org/drawingml/2006/table">
            <a:tbl>
              <a:tblPr firstRow="1" firstCol="1" bandRow="1"/>
              <a:tblGrid>
                <a:gridCol w="878013"/>
                <a:gridCol w="2904756"/>
                <a:gridCol w="5955848"/>
                <a:gridCol w="2334048"/>
              </a:tblGrid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Г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од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Региональный этап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(победители)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Региональный этап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(призеры)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Всероссийский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этап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(призеры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Кобец</a:t>
                      </a:r>
                      <a:r>
                        <a:rPr lang="ru-RU" sz="1400" b="1" dirty="0">
                          <a:effectLst/>
                        </a:rPr>
                        <a:t> Алексей (история)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0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Кобец</a:t>
                      </a:r>
                      <a:r>
                        <a:rPr lang="ru-RU" sz="1400" b="1" dirty="0">
                          <a:effectLst/>
                        </a:rPr>
                        <a:t> Алексей (история)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006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Негина</a:t>
                      </a:r>
                      <a:r>
                        <a:rPr lang="ru-RU" sz="1400" b="1" dirty="0">
                          <a:effectLst/>
                        </a:rPr>
                        <a:t> Ольга (обществознание),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Антонова </a:t>
                      </a:r>
                      <a:r>
                        <a:rPr lang="ru-RU" sz="1400" b="1" dirty="0">
                          <a:effectLst/>
                        </a:rPr>
                        <a:t>Наталья (обществознание),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Щербинин </a:t>
                      </a:r>
                      <a:r>
                        <a:rPr lang="ru-RU" sz="1400" b="1" dirty="0">
                          <a:effectLst/>
                        </a:rPr>
                        <a:t>Александр (география</a:t>
                      </a:r>
                      <a:r>
                        <a:rPr lang="ru-RU" sz="1400" b="1" dirty="0" smtClean="0">
                          <a:effectLst/>
                        </a:rPr>
                        <a:t>),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</a:rPr>
                        <a:t>Кочетова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Марина (русский язык)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55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Щербинин Александр (история)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Щербинин Александр (география</a:t>
                      </a:r>
                      <a:r>
                        <a:rPr lang="ru-RU" sz="1400" b="1" dirty="0" smtClean="0">
                          <a:effectLst/>
                        </a:rPr>
                        <a:t>),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</a:rPr>
                        <a:t>Кочетова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Кристина (биология), 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Харламова </a:t>
                      </a:r>
                      <a:r>
                        <a:rPr lang="ru-RU" sz="1400" b="1" dirty="0">
                          <a:effectLst/>
                        </a:rPr>
                        <a:t>Полина (химия, ОБЖ</a:t>
                      </a:r>
                      <a:r>
                        <a:rPr lang="ru-RU" sz="1400" b="1" dirty="0" smtClean="0">
                          <a:effectLst/>
                        </a:rPr>
                        <a:t>),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Рыжкова </a:t>
                      </a:r>
                      <a:r>
                        <a:rPr lang="ru-RU" sz="1400" b="1" dirty="0">
                          <a:effectLst/>
                        </a:rPr>
                        <a:t>Кристина (литература)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006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Щербинин Александр (история)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Сайболова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Асель</a:t>
                      </a:r>
                      <a:r>
                        <a:rPr lang="ru-RU" sz="1400" b="1" dirty="0">
                          <a:effectLst/>
                        </a:rPr>
                        <a:t> (русский язык, литература, химия, биология),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Щербинин </a:t>
                      </a:r>
                      <a:r>
                        <a:rPr lang="ru-RU" sz="1400" b="1" dirty="0">
                          <a:effectLst/>
                        </a:rPr>
                        <a:t>Александр (обществознание, экология),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Баша </a:t>
                      </a:r>
                      <a:r>
                        <a:rPr lang="ru-RU" sz="1400" b="1" dirty="0">
                          <a:effectLst/>
                        </a:rPr>
                        <a:t>Екатерина (биология),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</a:rPr>
                        <a:t>Кицаева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Екатерина (биология)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Щербинин Александр (история)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1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Шахов Кирилл (биология)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87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Кузьмин Александр</a:t>
                      </a:r>
                      <a:endParaRPr lang="ru-RU" sz="1200" b="1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(история)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Шахов Кирилл (биология)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Кузьмин Александр</a:t>
                      </a:r>
                      <a:endParaRPr lang="ru-RU" sz="12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(история) участник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Губайдуллин Артур (биология)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Дусекова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(биология)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Кирюшин Алексей (биология)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Узаков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Ильгиз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(биология)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Губайдуллин Артур (биология)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Дусекова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(биология)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Майборода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Никита (биология)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432" y="1901340"/>
            <a:ext cx="9577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«Учитель, подготовь себе ученика, у которого сам сможешь учиться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».                                                           Сократ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764704"/>
            <a:ext cx="11161240" cy="18288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Удачного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нового</a:t>
            </a:r>
            <a:b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учебного года!</a:t>
            </a:r>
          </a:p>
        </p:txBody>
      </p:sp>
    </p:spTree>
    <p:extLst>
      <p:ext uri="{BB962C8B-B14F-4D97-AF65-F5344CB8AC3E}">
        <p14:creationId xmlns:p14="http://schemas.microsoft.com/office/powerpoint/2010/main" val="34027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71112">
            <a:off x="4031139" y="4502104"/>
            <a:ext cx="4739070" cy="959489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7030A0"/>
                </a:solidFill>
                <a:latin typeface="Arial Black" pitchFamily="34" charset="0"/>
              </a:rPr>
              <a:t>Конкурсы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1847399"/>
            <a:ext cx="10188624" cy="34747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18107" y="1628800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Школьный</a:t>
            </a:r>
          </a:p>
          <a:p>
            <a:r>
              <a:rPr lang="ru-RU" sz="2000" b="1" i="1" dirty="0">
                <a:solidFill>
                  <a:schemeClr val="tx2"/>
                </a:solidFill>
                <a:latin typeface="+mj-lt"/>
              </a:rPr>
              <a:t>«Юные исследователи»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Победители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Кузнецова </a:t>
            </a:r>
            <a:r>
              <a:rPr lang="ru-RU" dirty="0">
                <a:solidFill>
                  <a:schemeClr val="tx2"/>
                </a:solidFill>
              </a:rPr>
              <a:t>Ольга 3 «В</a:t>
            </a:r>
            <a:r>
              <a:rPr lang="ru-RU" dirty="0" smtClean="0">
                <a:solidFill>
                  <a:schemeClr val="tx2"/>
                </a:solidFill>
              </a:rPr>
              <a:t>» </a:t>
            </a:r>
            <a:r>
              <a:rPr lang="ru-RU" dirty="0" err="1" smtClean="0">
                <a:solidFill>
                  <a:schemeClr val="tx2"/>
                </a:solidFill>
              </a:rPr>
              <a:t>кл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 err="1">
                <a:solidFill>
                  <a:schemeClr val="tx2"/>
                </a:solidFill>
              </a:rPr>
              <a:t>Куникеева</a:t>
            </a:r>
            <a:r>
              <a:rPr lang="ru-RU" dirty="0">
                <a:solidFill>
                  <a:schemeClr val="tx2"/>
                </a:solidFill>
              </a:rPr>
              <a:t> Оксана 3 «А» </a:t>
            </a:r>
            <a:r>
              <a:rPr lang="ru-RU" dirty="0" err="1">
                <a:solidFill>
                  <a:schemeClr val="tx2"/>
                </a:solidFill>
              </a:rPr>
              <a:t>кл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Призеры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Бабаев </a:t>
            </a:r>
            <a:r>
              <a:rPr lang="ru-RU" dirty="0">
                <a:solidFill>
                  <a:schemeClr val="tx2"/>
                </a:solidFill>
              </a:rPr>
              <a:t>Андрей,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err="1" smtClean="0">
                <a:solidFill>
                  <a:schemeClr val="tx2"/>
                </a:solidFill>
              </a:rPr>
              <a:t>Лепетюха</a:t>
            </a:r>
            <a:r>
              <a:rPr lang="ru-RU" dirty="0" smtClean="0">
                <a:solidFill>
                  <a:schemeClr val="tx2"/>
                </a:solidFill>
              </a:rPr>
              <a:t> Александра, </a:t>
            </a:r>
            <a:r>
              <a:rPr lang="ru-RU" dirty="0" err="1">
                <a:solidFill>
                  <a:schemeClr val="tx2"/>
                </a:solidFill>
              </a:rPr>
              <a:t>Переверзева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Полина,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Хомякова </a:t>
            </a:r>
            <a:r>
              <a:rPr lang="ru-RU" dirty="0" smtClean="0">
                <a:solidFill>
                  <a:schemeClr val="tx2"/>
                </a:solidFill>
              </a:rPr>
              <a:t>Екатерина, </a:t>
            </a:r>
            <a:r>
              <a:rPr lang="ru-RU" dirty="0" err="1">
                <a:solidFill>
                  <a:schemeClr val="tx2"/>
                </a:solidFill>
              </a:rPr>
              <a:t>Сигачева</a:t>
            </a:r>
            <a:r>
              <a:rPr lang="ru-RU" dirty="0">
                <a:solidFill>
                  <a:schemeClr val="tx2"/>
                </a:solidFill>
              </a:rPr>
              <a:t> Варвара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69633" y="1025153"/>
            <a:ext cx="42484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Региональный </a:t>
            </a:r>
          </a:p>
          <a:p>
            <a:pPr algn="ctr"/>
            <a:r>
              <a:rPr lang="ru-RU" sz="2000" b="1" i="1" dirty="0">
                <a:solidFill>
                  <a:schemeClr val="tx2"/>
                </a:solidFill>
                <a:latin typeface="+mj-lt"/>
              </a:rPr>
              <a:t>«Я-исследователь»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 место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Темных </a:t>
            </a:r>
            <a:r>
              <a:rPr lang="ru-RU" sz="2000" dirty="0">
                <a:solidFill>
                  <a:schemeClr val="tx2"/>
                </a:solidFill>
              </a:rPr>
              <a:t>Валентина 2«В</a:t>
            </a:r>
            <a:r>
              <a:rPr lang="ru-RU" sz="2000" dirty="0" smtClean="0">
                <a:solidFill>
                  <a:schemeClr val="tx2"/>
                </a:solidFill>
              </a:rPr>
              <a:t>» </a:t>
            </a:r>
            <a:r>
              <a:rPr lang="ru-RU" sz="2000" dirty="0" err="1" smtClean="0">
                <a:solidFill>
                  <a:schemeClr val="tx2"/>
                </a:solidFill>
              </a:rPr>
              <a:t>кл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участие</a:t>
            </a:r>
          </a:p>
          <a:p>
            <a:r>
              <a:rPr lang="ru-RU" sz="2000" dirty="0">
                <a:solidFill>
                  <a:schemeClr val="tx2"/>
                </a:solidFill>
              </a:rPr>
              <a:t>Боярова Надежда </a:t>
            </a:r>
            <a:r>
              <a:rPr lang="ru-RU" sz="2000" dirty="0" smtClean="0">
                <a:solidFill>
                  <a:schemeClr val="tx2"/>
                </a:solidFill>
              </a:rPr>
              <a:t>2«Б» </a:t>
            </a:r>
            <a:r>
              <a:rPr lang="ru-RU" sz="2000" dirty="0" err="1" smtClean="0">
                <a:solidFill>
                  <a:schemeClr val="tx2"/>
                </a:solidFill>
              </a:rPr>
              <a:t>кл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42" y="332656"/>
            <a:ext cx="43782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Всероссийский 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3 место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Темных </a:t>
            </a:r>
            <a:r>
              <a:rPr lang="ru-RU" dirty="0">
                <a:solidFill>
                  <a:schemeClr val="tx2"/>
                </a:solidFill>
              </a:rPr>
              <a:t>Валентина 2 </a:t>
            </a:r>
            <a:r>
              <a:rPr lang="ru-RU" dirty="0" smtClean="0">
                <a:solidFill>
                  <a:schemeClr val="tx2"/>
                </a:solidFill>
              </a:rPr>
              <a:t>«В»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«Я-исследователь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Users\PEON\Desktop\фото с конкурса\DSCN0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7" y="1969069"/>
            <a:ext cx="3960440" cy="301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>
          <a:xfrm>
            <a:off x="551384" y="908720"/>
            <a:ext cx="4464495" cy="4176464"/>
          </a:xfrm>
        </p:spPr>
      </p:sp>
      <p:sp>
        <p:nvSpPr>
          <p:cNvPr id="7" name="TextBox 6"/>
          <p:cNvSpPr txBox="1"/>
          <p:nvPr/>
        </p:nvSpPr>
        <p:spPr>
          <a:xfrm>
            <a:off x="551384" y="1340768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Ш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кольный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конкурс «Выпускник начальной школы – 2018»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5215515" y="908720"/>
            <a:ext cx="4176464" cy="4032448"/>
          </a:xfrm>
        </p:spPr>
      </p:sp>
      <p:sp>
        <p:nvSpPr>
          <p:cNvPr id="9" name="TextBox 8"/>
          <p:cNvSpPr txBox="1"/>
          <p:nvPr/>
        </p:nvSpPr>
        <p:spPr>
          <a:xfrm>
            <a:off x="5215515" y="1772816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 место: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000" b="1" dirty="0" err="1" smtClean="0">
                <a:solidFill>
                  <a:schemeClr val="tx2"/>
                </a:solidFill>
              </a:rPr>
              <a:t>Додорова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Анна </a:t>
            </a:r>
            <a:r>
              <a:rPr lang="ru-RU" sz="2000" b="1" dirty="0" smtClean="0">
                <a:solidFill>
                  <a:schemeClr val="tx2"/>
                </a:solidFill>
              </a:rPr>
              <a:t>4 </a:t>
            </a:r>
            <a:r>
              <a:rPr lang="ru-RU" sz="2000" b="1" dirty="0">
                <a:solidFill>
                  <a:schemeClr val="tx2"/>
                </a:solidFill>
              </a:rPr>
              <a:t>«В» </a:t>
            </a:r>
            <a:r>
              <a:rPr lang="ru-RU" sz="2000" b="1" dirty="0" err="1" smtClean="0">
                <a:solidFill>
                  <a:schemeClr val="tx2"/>
                </a:solidFill>
              </a:rPr>
              <a:t>кл</a:t>
            </a:r>
            <a:r>
              <a:rPr lang="ru-RU" sz="2000" b="1" dirty="0" smtClean="0">
                <a:solidFill>
                  <a:schemeClr val="tx2"/>
                </a:solidFill>
              </a:rPr>
              <a:t>,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место: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000" b="1" dirty="0" err="1" smtClean="0">
                <a:solidFill>
                  <a:schemeClr val="tx2"/>
                </a:solidFill>
              </a:rPr>
              <a:t>Караватский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Андрей </a:t>
            </a:r>
            <a:r>
              <a:rPr lang="ru-RU" sz="2000" b="1" dirty="0" smtClean="0">
                <a:solidFill>
                  <a:schemeClr val="tx2"/>
                </a:solidFill>
              </a:rPr>
              <a:t>4 </a:t>
            </a:r>
            <a:r>
              <a:rPr lang="ru-RU" sz="2000" b="1" dirty="0">
                <a:solidFill>
                  <a:schemeClr val="tx2"/>
                </a:solidFill>
              </a:rPr>
              <a:t>«А» </a:t>
            </a:r>
            <a:r>
              <a:rPr lang="ru-RU" sz="2000" b="1" dirty="0" err="1" smtClean="0">
                <a:solidFill>
                  <a:schemeClr val="tx2"/>
                </a:solidFill>
              </a:rPr>
              <a:t>кл</a:t>
            </a:r>
            <a:r>
              <a:rPr lang="ru-RU" sz="2000" b="1" dirty="0" smtClean="0">
                <a:solidFill>
                  <a:schemeClr val="tx2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3 место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Бабаев Андрей </a:t>
            </a:r>
            <a:r>
              <a:rPr lang="ru-RU" sz="2000" b="1" dirty="0" smtClean="0">
                <a:solidFill>
                  <a:schemeClr val="tx2"/>
                </a:solidFill>
              </a:rPr>
              <a:t>4 </a:t>
            </a:r>
            <a:r>
              <a:rPr lang="ru-RU" sz="2000" b="1" dirty="0">
                <a:solidFill>
                  <a:schemeClr val="tx2"/>
                </a:solidFill>
              </a:rPr>
              <a:t>«А» </a:t>
            </a:r>
            <a:r>
              <a:rPr lang="ru-RU" sz="2000" b="1" dirty="0" err="1" smtClean="0">
                <a:solidFill>
                  <a:schemeClr val="tx2"/>
                </a:solidFill>
              </a:rPr>
              <a:t>кл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5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9972600" cy="1167408"/>
          </a:xfrm>
        </p:spPr>
        <p:txBody>
          <a:bodyPr rtlCol="0">
            <a:normAutofit fontScale="90000"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Школьный конкурс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«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Выпускник начальной школы –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2018»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3712" y="1916832"/>
            <a:ext cx="5472608" cy="3240360"/>
          </a:xfrm>
        </p:spPr>
        <p:txBody>
          <a:bodyPr rtlCol="0">
            <a:normAutofit fontScale="32500" lnSpcReduction="20000"/>
          </a:bodyPr>
          <a:lstStyle/>
          <a:p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 место:</a:t>
            </a:r>
          </a:p>
          <a:p>
            <a:r>
              <a:rPr lang="ru-RU" dirty="0" smtClean="0"/>
              <a:t> </a:t>
            </a:r>
            <a:r>
              <a:rPr lang="ru-RU" sz="8000" b="1" dirty="0" err="1">
                <a:solidFill>
                  <a:schemeClr val="tx2"/>
                </a:solidFill>
                <a:latin typeface="+mn-lt"/>
              </a:rPr>
              <a:t>Додорова</a:t>
            </a:r>
            <a:r>
              <a:rPr lang="ru-RU" sz="8000" b="1" dirty="0">
                <a:solidFill>
                  <a:schemeClr val="tx2"/>
                </a:solidFill>
                <a:latin typeface="+mn-lt"/>
              </a:rPr>
              <a:t> Анна </a:t>
            </a:r>
            <a:r>
              <a:rPr lang="ru-RU" sz="8000" b="1" dirty="0" smtClean="0">
                <a:solidFill>
                  <a:schemeClr val="tx2"/>
                </a:solidFill>
                <a:latin typeface="+mn-lt"/>
              </a:rPr>
              <a:t>4 </a:t>
            </a:r>
            <a:r>
              <a:rPr lang="ru-RU" sz="8000" b="1" dirty="0">
                <a:solidFill>
                  <a:schemeClr val="tx2"/>
                </a:solidFill>
                <a:latin typeface="+mn-lt"/>
              </a:rPr>
              <a:t>«В» </a:t>
            </a:r>
            <a:r>
              <a:rPr lang="ru-RU" sz="8000" b="1" dirty="0" err="1" smtClean="0">
                <a:solidFill>
                  <a:schemeClr val="tx2"/>
                </a:solidFill>
                <a:latin typeface="+mn-lt"/>
              </a:rPr>
              <a:t>кл</a:t>
            </a:r>
            <a:r>
              <a:rPr lang="ru-RU" sz="8000" b="1" dirty="0" smtClean="0">
                <a:solidFill>
                  <a:schemeClr val="tx2"/>
                </a:solidFill>
                <a:latin typeface="+mn-lt"/>
              </a:rPr>
              <a:t>,</a:t>
            </a:r>
            <a:endParaRPr lang="ru-RU" sz="8000" b="1" dirty="0">
              <a:solidFill>
                <a:schemeClr val="tx2"/>
              </a:solidFill>
              <a:latin typeface="+mn-lt"/>
            </a:endParaRPr>
          </a:p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 </a:t>
            </a:r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место: </a:t>
            </a:r>
            <a:endParaRPr lang="ru-RU" sz="8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8000" b="1" dirty="0" err="1" smtClean="0">
                <a:solidFill>
                  <a:schemeClr val="tx2"/>
                </a:solidFill>
                <a:latin typeface="+mn-lt"/>
              </a:rPr>
              <a:t>Караватский</a:t>
            </a:r>
            <a:r>
              <a:rPr lang="ru-RU" sz="8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8000" b="1" dirty="0">
                <a:solidFill>
                  <a:schemeClr val="tx2"/>
                </a:solidFill>
                <a:latin typeface="+mn-lt"/>
              </a:rPr>
              <a:t>Андрей </a:t>
            </a:r>
            <a:r>
              <a:rPr lang="ru-RU" sz="8000" b="1" dirty="0" smtClean="0">
                <a:solidFill>
                  <a:schemeClr val="tx2"/>
                </a:solidFill>
                <a:latin typeface="+mn-lt"/>
              </a:rPr>
              <a:t>4 </a:t>
            </a:r>
            <a:r>
              <a:rPr lang="ru-RU" sz="8000" b="1" dirty="0">
                <a:solidFill>
                  <a:schemeClr val="tx2"/>
                </a:solidFill>
                <a:latin typeface="+mn-lt"/>
              </a:rPr>
              <a:t>«</a:t>
            </a:r>
            <a:r>
              <a:rPr lang="ru-RU" sz="8000" b="1" dirty="0" smtClean="0">
                <a:solidFill>
                  <a:schemeClr val="tx2"/>
                </a:solidFill>
                <a:latin typeface="+mn-lt"/>
              </a:rPr>
              <a:t>А» </a:t>
            </a:r>
            <a:r>
              <a:rPr lang="ru-RU" sz="8000" b="1" dirty="0" err="1" smtClean="0">
                <a:solidFill>
                  <a:schemeClr val="tx2"/>
                </a:solidFill>
                <a:latin typeface="+mn-lt"/>
              </a:rPr>
              <a:t>кл</a:t>
            </a:r>
            <a:r>
              <a:rPr lang="ru-RU" sz="8000" b="1" dirty="0" smtClean="0">
                <a:solidFill>
                  <a:schemeClr val="tx2"/>
                </a:solidFill>
                <a:latin typeface="+mn-lt"/>
              </a:rPr>
              <a:t>, </a:t>
            </a:r>
            <a:endParaRPr lang="ru-RU" sz="8000" b="1" dirty="0">
              <a:solidFill>
                <a:schemeClr val="tx2"/>
              </a:solidFill>
              <a:latin typeface="+mn-lt"/>
            </a:endParaRPr>
          </a:p>
          <a:p>
            <a:r>
              <a:rPr lang="ru-RU" sz="8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3 место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</a:t>
            </a:r>
          </a:p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8000" b="1" dirty="0">
                <a:solidFill>
                  <a:schemeClr val="tx2"/>
                </a:solidFill>
                <a:latin typeface="+mn-lt"/>
              </a:rPr>
              <a:t>Бабаев Андрей </a:t>
            </a:r>
            <a:r>
              <a:rPr lang="ru-RU" sz="8000" b="1" dirty="0" smtClean="0">
                <a:solidFill>
                  <a:schemeClr val="tx2"/>
                </a:solidFill>
                <a:latin typeface="+mn-lt"/>
              </a:rPr>
              <a:t>4 </a:t>
            </a:r>
            <a:r>
              <a:rPr lang="ru-RU" sz="8000" b="1" dirty="0">
                <a:solidFill>
                  <a:schemeClr val="tx2"/>
                </a:solidFill>
                <a:latin typeface="+mn-lt"/>
              </a:rPr>
              <a:t>«А» </a:t>
            </a:r>
            <a:r>
              <a:rPr lang="ru-RU" sz="8000" b="1" dirty="0" err="1" smtClean="0">
                <a:solidFill>
                  <a:schemeClr val="tx2"/>
                </a:solidFill>
                <a:latin typeface="+mn-lt"/>
              </a:rPr>
              <a:t>кл</a:t>
            </a:r>
            <a:endParaRPr lang="ru-RU" sz="8000" b="1" dirty="0">
              <a:solidFill>
                <a:schemeClr val="tx2"/>
              </a:solidFill>
              <a:latin typeface="+mn-lt"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11305256" cy="1082674"/>
          </a:xfrm>
        </p:spPr>
        <p:txBody>
          <a:bodyPr rtlCol="0">
            <a:norm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Школьный интеллектуальный марафон «Турнир смекалистых» 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400471"/>
              </p:ext>
            </p:extLst>
          </p:nvPr>
        </p:nvGraphicFramePr>
        <p:xfrm>
          <a:off x="1" y="1394301"/>
          <a:ext cx="8904311" cy="5445224"/>
        </p:xfrm>
        <a:graphic>
          <a:graphicData uri="http://schemas.openxmlformats.org/drawingml/2006/table">
            <a:tbl>
              <a:tblPr firstRow="1" firstCol="1" bandRow="1"/>
              <a:tblGrid>
                <a:gridCol w="612476"/>
                <a:gridCol w="4232276"/>
                <a:gridCol w="1120741"/>
                <a:gridCol w="975241"/>
                <a:gridCol w="1963577"/>
              </a:tblGrid>
              <a:tr h="721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ФИ ученика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Место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Класс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Классный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руководитель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820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Пестов Ярослав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Хомякова Екатерина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Пидодняя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Дарья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Шульга Андрей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</a:rPr>
                        <a:t>Абдильдинова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</a:rPr>
                        <a:t>Аружан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3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3 место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 «А»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 «Б»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 «Б»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 «Б»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 «А»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Понизник И.А.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Иванова С.И.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Иванова С.И.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Иванова С.И.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Понизник И.А.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Темных Валентина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Пилипенко Елизавета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Спургяш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Вероника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Удодова Анастасия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3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3 место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 «В»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Крохина Е.В.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451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Куникеева Оксана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Яковлева Ирина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Кузнецова Ольга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Юкиев Чингиз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3 место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3 «А»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3 «А»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3 «В»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3 «Б»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Тарасова Л.А.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Тарасова Л.А.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Спургяш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Н.В.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Бигалиева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А.У.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57" y="620688"/>
            <a:ext cx="7056784" cy="1519808"/>
          </a:xfrm>
        </p:spPr>
        <p:txBody>
          <a:bodyPr rtlCol="0"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Всероссийский математический конкурс «Кенгуру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078137"/>
              </p:ext>
            </p:extLst>
          </p:nvPr>
        </p:nvGraphicFramePr>
        <p:xfrm>
          <a:off x="252602" y="2564904"/>
          <a:ext cx="6984777" cy="4101084"/>
        </p:xfrm>
        <a:graphic>
          <a:graphicData uri="http://schemas.openxmlformats.org/drawingml/2006/table">
            <a:tbl>
              <a:tblPr firstRow="1" firstCol="1" bandRow="1"/>
              <a:tblGrid>
                <a:gridCol w="1104155"/>
                <a:gridCol w="2510021"/>
                <a:gridCol w="1081098"/>
                <a:gridCol w="1116831"/>
                <a:gridCol w="1172672"/>
              </a:tblGrid>
              <a:tr h="25791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Учитель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Количество учеников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Кужахметова</a:t>
                      </a:r>
                      <a:r>
                        <a:rPr lang="ru-RU" sz="1800" dirty="0">
                          <a:effectLst/>
                        </a:rPr>
                        <a:t> В.В.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Шипиленко</a:t>
                      </a:r>
                      <a:r>
                        <a:rPr lang="ru-RU" sz="1800" dirty="0">
                          <a:effectLst/>
                        </a:rPr>
                        <a:t> Н.А.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Крохина Е.В.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Тарасова Л.А.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Бигалиева</a:t>
                      </a:r>
                      <a:r>
                        <a:rPr lang="ru-RU" sz="1800" dirty="0">
                          <a:effectLst/>
                        </a:rPr>
                        <a:t> А.У.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Спургяш</a:t>
                      </a:r>
                      <a:r>
                        <a:rPr lang="ru-RU" sz="1800" dirty="0">
                          <a:effectLst/>
                        </a:rPr>
                        <a:t> Н.В.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Чеботарева О.П.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Зинина Л.В.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1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Мигунова Н.А.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130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Итого по классам: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9804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Итого по школе: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87620"/>
            <a:ext cx="449329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4152" y="315651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Тестирование «Кенгуру - выпускникам»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700915"/>
              </p:ext>
            </p:extLst>
          </p:nvPr>
        </p:nvGraphicFramePr>
        <p:xfrm>
          <a:off x="7356140" y="4869160"/>
          <a:ext cx="4752528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1656184"/>
                <a:gridCol w="2160240"/>
              </a:tblGrid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Учитель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К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оличество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учеников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53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Чеботарева О.П.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Итого по школе: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882115"/>
            <a:ext cx="906587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758025"/>
              </p:ext>
            </p:extLst>
          </p:nvPr>
        </p:nvGraphicFramePr>
        <p:xfrm>
          <a:off x="1199456" y="260648"/>
          <a:ext cx="9495669" cy="4536499"/>
        </p:xfrm>
        <a:graphic>
          <a:graphicData uri="http://schemas.openxmlformats.org/drawingml/2006/table">
            <a:tbl>
              <a:tblPr firstRow="1" firstCol="1" bandRow="1"/>
              <a:tblGrid>
                <a:gridCol w="1421524"/>
                <a:gridCol w="3231482"/>
                <a:gridCol w="1545531"/>
                <a:gridCol w="1648566"/>
                <a:gridCol w="1648566"/>
              </a:tblGrid>
              <a:tr h="34397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Учитель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Количество учеников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Кужахметова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В.В.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Шипиленко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Н.А.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Крохина Е.В.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Тарасова Л.А.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Бигалиева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А.У.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Спургяш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Н.В.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Чеботарева О.П.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Зинина Л.В.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3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Мигунова Н.А.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397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Итого по классам: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26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87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Итого по школе: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65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5589240"/>
            <a:ext cx="7490048" cy="108267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Всероссийский конкурс  творческих способностей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«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Политоринг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n-ea"/>
                <a:cs typeface="+mn-cs"/>
              </a:rPr>
              <a:t>»</a:t>
            </a: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450758"/>
              </p:ext>
            </p:extLst>
          </p:nvPr>
        </p:nvGraphicFramePr>
        <p:xfrm>
          <a:off x="1559496" y="116632"/>
          <a:ext cx="8784976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1144642"/>
                <a:gridCol w="2311742"/>
                <a:gridCol w="1296144"/>
                <a:gridCol w="1368152"/>
                <a:gridCol w="1296144"/>
                <a:gridCol w="1368152"/>
              </a:tblGrid>
              <a:tr h="24954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Учитель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учеников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 класс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9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Понизник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И.А.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18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9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Иванова С.И.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9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Скворцова Е.В.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9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Кужахметова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В.В.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9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Шипиленко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Н.А.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9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Крохина Е.В.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9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7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Тарасова Л.А.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9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8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Бигалиева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А. У.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9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9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</a:rPr>
                        <a:t>Спургяш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 Н.В.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9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Чеботарева О.П.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9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11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Мигунова Н.А.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9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12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Зинина Л.В.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495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Итого по классам: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38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26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29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495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Итого по школе: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93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5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896101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hildrenFriends">
    <a:dk1>
      <a:srgbClr val="404040"/>
    </a:dk1>
    <a:lt1>
      <a:sysClr val="window" lastClr="FFFFFF"/>
    </a:lt1>
    <a:dk2>
      <a:srgbClr val="000000"/>
    </a:dk2>
    <a:lt2>
      <a:srgbClr val="EAEAEA"/>
    </a:lt2>
    <a:accent1>
      <a:srgbClr val="A63121"/>
    </a:accent1>
    <a:accent2>
      <a:srgbClr val="318DCB"/>
    </a:accent2>
    <a:accent3>
      <a:srgbClr val="F28330"/>
    </a:accent3>
    <a:accent4>
      <a:srgbClr val="50B852"/>
    </a:accent4>
    <a:accent5>
      <a:srgbClr val="EEAD1D"/>
    </a:accent5>
    <a:accent6>
      <a:srgbClr val="A68555"/>
    </a:accent6>
    <a:hlink>
      <a:srgbClr val="F28330"/>
    </a:hlink>
    <a:folHlink>
      <a:srgbClr val="969696"/>
    </a:folHlink>
  </a:clrScheme>
  <a:fontScheme name="Times New Roman-Arial">
    <a:maj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a4f35948-e619-41b3-aa29-22878b09cfd2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0262f94-9f35-4ac3-9a90-690165a166b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tf03896101</Template>
  <TotalTime>293</TotalTime>
  <Words>1424</Words>
  <Application>Microsoft Office PowerPoint</Application>
  <PresentationFormat>Произвольный</PresentationFormat>
  <Paragraphs>710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tf03896101</vt:lpstr>
      <vt:lpstr>Работа с одаренными детьми как приоритетное направление работы  МОАУ ДСОШ №1</vt:lpstr>
      <vt:lpstr>«В душе каждого ребенка есть невидимые струны. Если их тронуть умелой рукой, они красиво зазвучат».   В.А. Сухомлинский </vt:lpstr>
      <vt:lpstr>Конкурсы </vt:lpstr>
      <vt:lpstr>Презентация PowerPoint</vt:lpstr>
      <vt:lpstr>Школьный конкурс  «Выпускник начальной школы – 2018»</vt:lpstr>
      <vt:lpstr>Школьный интеллектуальный марафон «Турнир смекалистых» </vt:lpstr>
      <vt:lpstr>Всероссийский математический конкурс «Кенгуру»</vt:lpstr>
      <vt:lpstr>Презентация PowerPoint</vt:lpstr>
      <vt:lpstr>Всероссийский конкурс  творческих способностей «Политоринг»</vt:lpstr>
      <vt:lpstr>Всероссийский конкурс   «Человек и природа»</vt:lpstr>
      <vt:lpstr>Всероссийский конкурс  «Золотое руно»</vt:lpstr>
      <vt:lpstr>Игровой конкурс по литературе «Пегас»</vt:lpstr>
      <vt:lpstr>Международная игра – конкурс  «Гелиантус – естествознание для всех»</vt:lpstr>
      <vt:lpstr>Презентация PowerPoint</vt:lpstr>
      <vt:lpstr>Рыжкова  Елена Николаевна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Призеры и победители регионального, всероссийского этапа олимпиады за несколько лет</vt:lpstr>
      <vt:lpstr>Презентация PowerPoint</vt:lpstr>
      <vt:lpstr>Удачного нового  учебного года!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одаренными детьми как приоритетное направление работы  МОАУ ДСОШ №1</dc:title>
  <dc:creator>PEON</dc:creator>
  <cp:lastModifiedBy>PEON</cp:lastModifiedBy>
  <cp:revision>26</cp:revision>
  <dcterms:created xsi:type="dcterms:W3CDTF">2018-08-23T09:27:05Z</dcterms:created>
  <dcterms:modified xsi:type="dcterms:W3CDTF">2018-08-24T04:14:13Z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